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0799763" cy="16194088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>
        <p:scale>
          <a:sx n="70" d="100"/>
          <a:sy n="70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3739A5-5783-4168-9CF9-D2EA21AC46C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9038" y="1162050"/>
            <a:ext cx="20923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B69F85-6739-4B89-98FD-69A3D8BE9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5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650284"/>
            <a:ext cx="9179799" cy="5637942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8505646"/>
            <a:ext cx="8099822" cy="3909821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C58E-DCD0-4E40-83A0-81DE22E1C6F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A432-C894-4CBD-88E8-BA8D8D6A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0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C58E-DCD0-4E40-83A0-81DE22E1C6F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A432-C894-4CBD-88E8-BA8D8D6A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862185"/>
            <a:ext cx="2328699" cy="137237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862185"/>
            <a:ext cx="6851100" cy="1372374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C58E-DCD0-4E40-83A0-81DE22E1C6F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A432-C894-4CBD-88E8-BA8D8D6A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0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C58E-DCD0-4E40-83A0-81DE22E1C6F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A432-C894-4CBD-88E8-BA8D8D6A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8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4037281"/>
            <a:ext cx="9314796" cy="6736290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10837298"/>
            <a:ext cx="9314796" cy="3542456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C58E-DCD0-4E40-83A0-81DE22E1C6F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A432-C894-4CBD-88E8-BA8D8D6A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4310926"/>
            <a:ext cx="4589899" cy="10275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4310926"/>
            <a:ext cx="4589899" cy="10275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C58E-DCD0-4E40-83A0-81DE22E1C6F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A432-C894-4CBD-88E8-BA8D8D6A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0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862189"/>
            <a:ext cx="9314796" cy="31301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3969802"/>
            <a:ext cx="4568805" cy="1945539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5915340"/>
            <a:ext cx="4568805" cy="8700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3969802"/>
            <a:ext cx="4591306" cy="1945539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5915340"/>
            <a:ext cx="4591306" cy="8700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C58E-DCD0-4E40-83A0-81DE22E1C6F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A432-C894-4CBD-88E8-BA8D8D6A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0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C58E-DCD0-4E40-83A0-81DE22E1C6F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A432-C894-4CBD-88E8-BA8D8D6A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C58E-DCD0-4E40-83A0-81DE22E1C6F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A432-C894-4CBD-88E8-BA8D8D6A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5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079606"/>
            <a:ext cx="3483205" cy="3778621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2331652"/>
            <a:ext cx="5467380" cy="11508299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858227"/>
            <a:ext cx="3483205" cy="9000465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C58E-DCD0-4E40-83A0-81DE22E1C6F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A432-C894-4CBD-88E8-BA8D8D6A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6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079606"/>
            <a:ext cx="3483205" cy="3778621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2331652"/>
            <a:ext cx="5467380" cy="11508299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858227"/>
            <a:ext cx="3483205" cy="9000465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C58E-DCD0-4E40-83A0-81DE22E1C6F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A432-C894-4CBD-88E8-BA8D8D6A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862189"/>
            <a:ext cx="9314796" cy="313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4310926"/>
            <a:ext cx="9314796" cy="102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5009524"/>
            <a:ext cx="2429947" cy="86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FC58E-DCD0-4E40-83A0-81DE22E1C6F2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5009524"/>
            <a:ext cx="3644920" cy="86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5009524"/>
            <a:ext cx="2429947" cy="86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CA432-C894-4CBD-88E8-BA8D8D6A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2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86" y="90071"/>
            <a:ext cx="1558699" cy="1948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4" y="5624734"/>
            <a:ext cx="2939140" cy="1653266"/>
          </a:xfrm>
          <a:prstGeom prst="rect">
            <a:avLst/>
          </a:prstGeom>
        </p:spPr>
      </p:pic>
      <p:pic>
        <p:nvPicPr>
          <p:cNvPr id="11" name="Picture 10" descr="IMG_10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787" y="12354509"/>
            <a:ext cx="2378711" cy="317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NLprofiles105(12Jul2005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80" y="14324692"/>
            <a:ext cx="2308872" cy="154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Mine_AT_VS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04" y="9921793"/>
            <a:ext cx="1697300" cy="106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friends and family 3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8" y="13566327"/>
            <a:ext cx="2915883" cy="202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45" y="11187715"/>
            <a:ext cx="1463471" cy="200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9" y="3691518"/>
            <a:ext cx="2959346" cy="1657234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" y="7491492"/>
            <a:ext cx="2089624" cy="13955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02" y="11178856"/>
            <a:ext cx="1295139" cy="1997020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9" y="8834398"/>
            <a:ext cx="1677908" cy="1552020"/>
          </a:xfrm>
          <a:prstGeom prst="rect">
            <a:avLst/>
          </a:prstGeom>
          <a:noFill/>
        </p:spPr>
      </p:pic>
      <p:pic>
        <p:nvPicPr>
          <p:cNvPr id="3" name="Picture 2" descr="M1250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93" y="12029975"/>
            <a:ext cx="1478520" cy="1848825"/>
          </a:xfrm>
          <a:prstGeom prst="rect">
            <a:avLst/>
          </a:prstGeom>
          <a:noFill/>
          <a:ln w="28575" algn="in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4000875" y="13902796"/>
            <a:ext cx="1876627" cy="3550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Midshipman’s research: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>
                <a:solidFill>
                  <a:srgbClr val="002060"/>
                </a:solidFill>
              </a:rPr>
              <a:t>A</a:t>
            </a:r>
            <a:r>
              <a:rPr lang="en-US" altLang="en-US" sz="1050" dirty="0" smtClean="0">
                <a:solidFill>
                  <a:srgbClr val="002060"/>
                </a:solidFill>
              </a:rPr>
              <a:t>coustic landmine detection.   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28" name="Picture 4" descr="715936-4015-0038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t="22609" r="8954" b="7530"/>
          <a:stretch>
            <a:fillRect/>
          </a:stretch>
        </p:blipFill>
        <p:spPr bwMode="auto">
          <a:xfrm rot="16200000">
            <a:off x="5177686" y="12568850"/>
            <a:ext cx="2290898" cy="1213148"/>
          </a:xfrm>
          <a:prstGeom prst="rect">
            <a:avLst/>
          </a:prstGeom>
          <a:noFill/>
          <a:ln w="28575" algn="in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71" y="9959164"/>
            <a:ext cx="2460455" cy="153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5" name="Picture 4" descr="soilplateoscfi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79" y="10044810"/>
            <a:ext cx="2341341" cy="144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etup Pic - Vein Constriction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45742" y="20804"/>
            <a:ext cx="2309988" cy="21017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42314" y="2120840"/>
            <a:ext cx="256555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dirty="0" smtClean="0">
                <a:solidFill>
                  <a:srgbClr val="002060"/>
                </a:solidFill>
              </a:rPr>
              <a:t>An </a:t>
            </a:r>
            <a:r>
              <a:rPr lang="en-US" sz="1050" dirty="0">
                <a:solidFill>
                  <a:srgbClr val="002060"/>
                </a:solidFill>
              </a:rPr>
              <a:t>obstruction to flow is added to the cylinder in order to simulate a blood clot </a:t>
            </a:r>
            <a:r>
              <a:rPr lang="en-US" sz="1050" dirty="0" smtClean="0">
                <a:solidFill>
                  <a:srgbClr val="002060"/>
                </a:solidFill>
              </a:rPr>
              <a:t>or thrombosis, DVT.</a:t>
            </a:r>
            <a:endParaRPr lang="en-US" sz="1050" dirty="0">
              <a:solidFill>
                <a:srgbClr val="00206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335" y="4979505"/>
            <a:ext cx="2603949" cy="18593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08" y="2771426"/>
            <a:ext cx="2553531" cy="18257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53273" y="110418"/>
            <a:ext cx="2288629" cy="19495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40599" y="5356584"/>
            <a:ext cx="27558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Concussion study: Helmet to </a:t>
            </a:r>
            <a:r>
              <a:rPr lang="en-US" sz="1050" dirty="0">
                <a:solidFill>
                  <a:srgbClr val="002060"/>
                </a:solidFill>
              </a:rPr>
              <a:t>h</a:t>
            </a:r>
            <a:r>
              <a:rPr lang="en-US" sz="1050" dirty="0" smtClean="0">
                <a:solidFill>
                  <a:srgbClr val="002060"/>
                </a:solidFill>
              </a:rPr>
              <a:t>elmet collisions. </a:t>
            </a:r>
            <a:endParaRPr lang="en-US" sz="1050" dirty="0"/>
          </a:p>
        </p:txBody>
      </p:sp>
      <p:sp>
        <p:nvSpPr>
          <p:cNvPr id="30" name="Rectangle 29"/>
          <p:cNvSpPr/>
          <p:nvPr/>
        </p:nvSpPr>
        <p:spPr>
          <a:xfrm>
            <a:off x="18180" y="7285832"/>
            <a:ext cx="30299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Midshipman: Demonstrating Helmholtz Resonators.</a:t>
            </a:r>
            <a:endParaRPr lang="en-US" sz="1050" dirty="0"/>
          </a:p>
        </p:txBody>
      </p:sp>
      <p:sp>
        <p:nvSpPr>
          <p:cNvPr id="34" name="Rectangle 33"/>
          <p:cNvSpPr/>
          <p:nvPr/>
        </p:nvSpPr>
        <p:spPr>
          <a:xfrm>
            <a:off x="8156458" y="9527739"/>
            <a:ext cx="259878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Midshipman 1/C: </a:t>
            </a:r>
            <a:r>
              <a:rPr lang="en-US" sz="1050" dirty="0" smtClean="0">
                <a:solidFill>
                  <a:srgbClr val="002060"/>
                </a:solidFill>
              </a:rPr>
              <a:t>Underwater Acoustics and</a:t>
            </a:r>
          </a:p>
          <a:p>
            <a:r>
              <a:rPr lang="en-US" sz="1050" dirty="0" smtClean="0">
                <a:solidFill>
                  <a:srgbClr val="002060"/>
                </a:solidFill>
              </a:rPr>
              <a:t>Sonar Studies. Currently in medical school.</a:t>
            </a:r>
            <a:endParaRPr lang="en-US" sz="1050" dirty="0"/>
          </a:p>
        </p:txBody>
      </p:sp>
      <p:sp>
        <p:nvSpPr>
          <p:cNvPr id="35" name="Rectangle 34"/>
          <p:cNvSpPr/>
          <p:nvPr/>
        </p:nvSpPr>
        <p:spPr>
          <a:xfrm>
            <a:off x="7981274" y="6883162"/>
            <a:ext cx="29065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Midshipmen drilling by Bancroft Hall for a parade.</a:t>
            </a:r>
            <a:endParaRPr lang="en-US" sz="1050" dirty="0"/>
          </a:p>
        </p:txBody>
      </p:sp>
      <p:sp>
        <p:nvSpPr>
          <p:cNvPr id="36" name="Rectangle 35"/>
          <p:cNvSpPr/>
          <p:nvPr/>
        </p:nvSpPr>
        <p:spPr>
          <a:xfrm>
            <a:off x="7998301" y="15563041"/>
            <a:ext cx="2900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Anechoic Chamber #2: Airborne acoustic land- mine detection with remote LDV vibration sensor. Drum-like target is buried in the sand tank. </a:t>
            </a:r>
          </a:p>
          <a:p>
            <a:endParaRPr lang="en-US" sz="1050" dirty="0"/>
          </a:p>
        </p:txBody>
      </p:sp>
      <p:sp>
        <p:nvSpPr>
          <p:cNvPr id="38" name="Rectangle 37"/>
          <p:cNvSpPr/>
          <p:nvPr/>
        </p:nvSpPr>
        <p:spPr>
          <a:xfrm>
            <a:off x="188452" y="10407335"/>
            <a:ext cx="26601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>
                <a:solidFill>
                  <a:srgbClr val="002060"/>
                </a:solidFill>
              </a:rPr>
              <a:t>Midn</a:t>
            </a:r>
            <a:r>
              <a:rPr lang="en-US" sz="1050" dirty="0" smtClean="0">
                <a:solidFill>
                  <a:srgbClr val="002060"/>
                </a:solidFill>
              </a:rPr>
              <a:t> Research: </a:t>
            </a:r>
            <a:r>
              <a:rPr lang="en-US" sz="1050" dirty="0" err="1" smtClean="0">
                <a:solidFill>
                  <a:srgbClr val="002060"/>
                </a:solidFill>
              </a:rPr>
              <a:t>Backprojection</a:t>
            </a:r>
            <a:r>
              <a:rPr lang="en-US" sz="1050" dirty="0" smtClean="0">
                <a:solidFill>
                  <a:srgbClr val="002060"/>
                </a:solidFill>
              </a:rPr>
              <a:t> Strip-Mapped Synthetic Aperture Acoustic “Radar” SAR using two </a:t>
            </a:r>
            <a:r>
              <a:rPr lang="en-US" sz="1050" dirty="0" err="1" smtClean="0">
                <a:solidFill>
                  <a:srgbClr val="002060"/>
                </a:solidFill>
              </a:rPr>
              <a:t>pt</a:t>
            </a:r>
            <a:r>
              <a:rPr lang="en-US" sz="1050" dirty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(red) targets. The green pts represent transmit/receiver positions.  </a:t>
            </a:r>
            <a:endParaRPr lang="en-US" sz="1050" dirty="0"/>
          </a:p>
        </p:txBody>
      </p:sp>
      <p:sp>
        <p:nvSpPr>
          <p:cNvPr id="39" name="Rectangle 38"/>
          <p:cNvSpPr/>
          <p:nvPr/>
        </p:nvSpPr>
        <p:spPr>
          <a:xfrm>
            <a:off x="117206" y="13148962"/>
            <a:ext cx="2895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Nonlinear ultra-sonic turbulent streaming jet and </a:t>
            </a:r>
          </a:p>
          <a:p>
            <a:r>
              <a:rPr lang="en-US" sz="1050" dirty="0" smtClean="0">
                <a:solidFill>
                  <a:srgbClr val="002060"/>
                </a:solidFill>
              </a:rPr>
              <a:t>interaction of crossed turbulent streaming jets.</a:t>
            </a:r>
            <a:endParaRPr lang="en-US" sz="1050" dirty="0"/>
          </a:p>
        </p:txBody>
      </p:sp>
      <p:sp>
        <p:nvSpPr>
          <p:cNvPr id="40" name="Rectangle 39"/>
          <p:cNvSpPr/>
          <p:nvPr/>
        </p:nvSpPr>
        <p:spPr>
          <a:xfrm>
            <a:off x="3343121" y="11529258"/>
            <a:ext cx="452378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The soil-plate-oscillator: circular clamped plate and soil column models acoustic landmine detection experiments. Mass loading vs. resonant frequency results.</a:t>
            </a:r>
            <a:endParaRPr lang="en-US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1986638" y="8061864"/>
            <a:ext cx="755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2060"/>
                </a:solidFill>
              </a:rPr>
              <a:t>SAR: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</a:rPr>
              <a:t>G</a:t>
            </a:r>
            <a:r>
              <a:rPr lang="en-US" sz="1050" dirty="0" smtClean="0">
                <a:solidFill>
                  <a:srgbClr val="002060"/>
                </a:solidFill>
              </a:rPr>
              <a:t>eometry</a:t>
            </a: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504366" y="10991645"/>
            <a:ext cx="19864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VS 2.2 Anti-tank plastic landmine</a:t>
            </a: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37117" y="9543666"/>
            <a:ext cx="8217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2060"/>
                </a:solidFill>
              </a:rPr>
              <a:t>Imaging:</a:t>
            </a:r>
          </a:p>
          <a:p>
            <a:pPr algn="ctr"/>
            <a:r>
              <a:rPr lang="en-US" sz="1050" dirty="0" smtClean="0">
                <a:solidFill>
                  <a:srgbClr val="002060"/>
                </a:solidFill>
              </a:rPr>
              <a:t>Reflectance</a:t>
            </a: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58957" y="11980296"/>
            <a:ext cx="239628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VS 1.6 Inert Anti Tank Plastic Landmine:</a:t>
            </a:r>
          </a:p>
          <a:p>
            <a:r>
              <a:rPr lang="en-US" sz="1050" dirty="0" smtClean="0">
                <a:solidFill>
                  <a:srgbClr val="002060"/>
                </a:solidFill>
              </a:rPr>
              <a:t> Cross-section.</a:t>
            </a:r>
            <a:endParaRPr lang="en-US" sz="105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7" y="123323"/>
            <a:ext cx="1863509" cy="259910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-6038" y="15563041"/>
            <a:ext cx="347866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Anechoic Chamber #1:</a:t>
            </a:r>
          </a:p>
          <a:p>
            <a:r>
              <a:rPr lang="en-US" sz="1050" dirty="0" err="1" smtClean="0">
                <a:solidFill>
                  <a:srgbClr val="002060"/>
                </a:solidFill>
              </a:rPr>
              <a:t>Midn</a:t>
            </a:r>
            <a:r>
              <a:rPr lang="en-US" sz="1050" dirty="0" smtClean="0">
                <a:solidFill>
                  <a:srgbClr val="002060"/>
                </a:solidFill>
              </a:rPr>
              <a:t> 1/C Sean </a:t>
            </a:r>
            <a:r>
              <a:rPr lang="en-US" sz="1050" dirty="0" err="1" smtClean="0">
                <a:solidFill>
                  <a:srgbClr val="002060"/>
                </a:solidFill>
              </a:rPr>
              <a:t>Genis</a:t>
            </a:r>
            <a:r>
              <a:rPr lang="en-US" sz="1050" dirty="0" smtClean="0">
                <a:solidFill>
                  <a:srgbClr val="002060"/>
                </a:solidFill>
              </a:rPr>
              <a:t>: 2007 Rhodes Scholar (Oxford) and </a:t>
            </a:r>
          </a:p>
          <a:p>
            <a:r>
              <a:rPr lang="en-US" sz="1050" dirty="0" err="1" smtClean="0">
                <a:solidFill>
                  <a:srgbClr val="002060"/>
                </a:solidFill>
              </a:rPr>
              <a:t>Midn</a:t>
            </a:r>
            <a:r>
              <a:rPr lang="en-US" sz="1050" dirty="0" smtClean="0">
                <a:solidFill>
                  <a:srgbClr val="002060"/>
                </a:solidFill>
              </a:rPr>
              <a:t> 1/C Kathleen </a:t>
            </a:r>
            <a:r>
              <a:rPr lang="en-US" sz="1050" dirty="0" err="1" smtClean="0">
                <a:solidFill>
                  <a:srgbClr val="002060"/>
                </a:solidFill>
              </a:rPr>
              <a:t>Pauls</a:t>
            </a:r>
            <a:r>
              <a:rPr lang="en-US" sz="1050" dirty="0" smtClean="0">
                <a:solidFill>
                  <a:srgbClr val="002060"/>
                </a:solidFill>
              </a:rPr>
              <a:t> 2007 (Naval Post Graduate School).</a:t>
            </a:r>
            <a:endParaRPr lang="en-US" sz="1050" dirty="0"/>
          </a:p>
        </p:txBody>
      </p:sp>
      <p:sp>
        <p:nvSpPr>
          <p:cNvPr id="44" name="TextBox 43"/>
          <p:cNvSpPr txBox="1"/>
          <p:nvPr/>
        </p:nvSpPr>
        <p:spPr>
          <a:xfrm>
            <a:off x="3440320" y="2861237"/>
            <a:ext cx="4247737" cy="727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Perpetua Titling MT" panose="02020502060505020804" pitchFamily="18" charset="0"/>
              </a:rPr>
              <a:t>Announcement</a:t>
            </a:r>
            <a:r>
              <a:rPr lang="en-US" sz="1200" b="1" dirty="0">
                <a:solidFill>
                  <a:srgbClr val="002060"/>
                </a:solidFill>
                <a:latin typeface="Perpetua Titling MT" panose="02020502060505020804" pitchFamily="18" charset="0"/>
              </a:rPr>
              <a:t> </a:t>
            </a:r>
          </a:p>
          <a:p>
            <a:endParaRPr lang="en-US" sz="1200" dirty="0">
              <a:solidFill>
                <a:srgbClr val="002060"/>
              </a:solidFill>
              <a:latin typeface="Perpetua Titling MT" panose="02020502060505020804" pitchFamily="18" charset="0"/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Department of Physics 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United States Naval Academy</a:t>
            </a:r>
          </a:p>
          <a:p>
            <a:pPr algn="ctr"/>
            <a:endParaRPr lang="en-US" sz="1200" dirty="0" smtClean="0">
              <a:solidFill>
                <a:srgbClr val="002060"/>
              </a:solidFill>
              <a:latin typeface="Perpetua Titling MT" panose="02020502060505020804" pitchFamily="18" charset="0"/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Search for a Tenure </a:t>
            </a:r>
            <a:r>
              <a:rPr lang="en-US" sz="1200" dirty="0" err="1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TracK</a:t>
            </a:r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Assistant Professor Starting in August 2020</a:t>
            </a:r>
          </a:p>
          <a:p>
            <a:endParaRPr lang="en-US" sz="1200" dirty="0">
              <a:solidFill>
                <a:srgbClr val="002060"/>
              </a:solidFill>
              <a:latin typeface="Perpetua Titling MT" panose="02020502060505020804" pitchFamily="18" charset="0"/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Hiring an Acoustician with a Desire  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And Strong Potential to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Do Research IN Physical Acoustics</a:t>
            </a:r>
          </a:p>
          <a:p>
            <a:endParaRPr lang="en-US" sz="1200" dirty="0">
              <a:solidFill>
                <a:srgbClr val="002060"/>
              </a:solidFill>
              <a:latin typeface="Perpetua Titling MT" panose="02020502060505020804" pitchFamily="18" charset="0"/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A Strong Commitment to Teaching is Required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Teaching Opportunities INCLUDE</a:t>
            </a:r>
          </a:p>
          <a:p>
            <a:pPr algn="ctr"/>
            <a:endParaRPr lang="en-US" sz="1200" dirty="0" smtClean="0">
              <a:solidFill>
                <a:srgbClr val="002060"/>
              </a:solidFill>
              <a:latin typeface="Perpetua Titling MT" panose="02020502060505020804" pitchFamily="18" charset="0"/>
            </a:endParaRPr>
          </a:p>
          <a:p>
            <a:pPr algn="ctr"/>
            <a:r>
              <a:rPr lang="en-US" sz="95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Upper level courses for Majors</a:t>
            </a:r>
          </a:p>
          <a:p>
            <a:pPr algn="ctr"/>
            <a:endParaRPr lang="en-US" sz="1200" dirty="0">
              <a:solidFill>
                <a:srgbClr val="002060"/>
              </a:solidFill>
              <a:latin typeface="Perpetua Titling MT" panose="02020502060505020804" pitchFamily="18" charset="0"/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Acoustics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Underwater Acoustics and Sonar</a:t>
            </a:r>
          </a:p>
          <a:p>
            <a:pPr algn="ctr"/>
            <a:endParaRPr lang="en-US" sz="1200" dirty="0">
              <a:solidFill>
                <a:srgbClr val="002060"/>
              </a:solidFill>
              <a:latin typeface="Perpetua Titling MT" panose="02020502060505020804" pitchFamily="18" charset="0"/>
            </a:endParaRPr>
          </a:p>
          <a:p>
            <a:pPr algn="ctr"/>
            <a:r>
              <a:rPr lang="en-US" sz="95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Required Core courses For All Non-Majors</a:t>
            </a:r>
            <a:endParaRPr lang="en-US" sz="950" dirty="0">
              <a:solidFill>
                <a:srgbClr val="002060"/>
              </a:solidFill>
              <a:latin typeface="Perpetua Titling MT" panose="02020502060505020804" pitchFamily="18" charset="0"/>
            </a:endParaRPr>
          </a:p>
          <a:p>
            <a:pPr algn="ctr"/>
            <a:endParaRPr lang="en-US" sz="1200" dirty="0">
              <a:solidFill>
                <a:srgbClr val="002060"/>
              </a:solidFill>
              <a:latin typeface="Perpetua Titling MT" panose="02020502060505020804" pitchFamily="18" charset="0"/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Calculus Based Physics:</a:t>
            </a:r>
          </a:p>
          <a:p>
            <a:pPr marL="285750" indent="-285750" algn="ctr">
              <a:buAutoNum type="romanUcParenBoth"/>
            </a:pPr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Mechanics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(II) Electricity, Magnetism &amp; Optics</a:t>
            </a:r>
          </a:p>
          <a:p>
            <a:pPr algn="ctr"/>
            <a:endParaRPr lang="en-US" sz="1200" dirty="0" smtClean="0">
              <a:solidFill>
                <a:srgbClr val="002060"/>
              </a:solidFill>
              <a:latin typeface="Perpetua Titling MT" panose="02020502060505020804" pitchFamily="18" charset="0"/>
            </a:endParaRPr>
          </a:p>
          <a:p>
            <a:pPr algn="ctr"/>
            <a:r>
              <a:rPr lang="en-US" sz="95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Other courses For Physics Majors Include</a:t>
            </a:r>
          </a:p>
          <a:p>
            <a:pPr algn="ctr"/>
            <a:endParaRPr lang="en-US" sz="1200" dirty="0">
              <a:solidFill>
                <a:srgbClr val="002060"/>
              </a:solidFill>
              <a:latin typeface="Perpetua Titling MT" panose="02020502060505020804" pitchFamily="18" charset="0"/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Mathematical Methods in Physics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Mechanics I &amp; II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HEAT LIGHT &amp; SOUND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Formal Research Courses</a:t>
            </a:r>
          </a:p>
          <a:p>
            <a:pPr algn="ctr"/>
            <a:endParaRPr lang="en-US" sz="1200" dirty="0">
              <a:solidFill>
                <a:srgbClr val="002060"/>
              </a:solidFill>
              <a:latin typeface="Perpetua Titling MT" panose="02020502060505020804" pitchFamily="18" charset="0"/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For more Information Contact: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Physics </a:t>
            </a:r>
            <a:r>
              <a:rPr lang="en-US" sz="1200" dirty="0" err="1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Dept</a:t>
            </a:r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 Chair: Professor </a:t>
            </a:r>
            <a:r>
              <a:rPr lang="en-US" sz="1200" dirty="0" err="1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DaryL</a:t>
            </a:r>
            <a:r>
              <a:rPr lang="en-US" sz="12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 Hartley</a:t>
            </a:r>
          </a:p>
          <a:p>
            <a:pPr algn="ctr"/>
            <a:endParaRPr lang="en-US" sz="800" dirty="0" smtClean="0">
              <a:solidFill>
                <a:srgbClr val="002060"/>
              </a:solidFill>
              <a:latin typeface="Perpetua Titling MT" panose="02020502060505020804" pitchFamily="18" charset="0"/>
            </a:endParaRPr>
          </a:p>
          <a:p>
            <a:pPr algn="ctr"/>
            <a:r>
              <a:rPr lang="en-US" sz="11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Tel:    410-293-6650</a:t>
            </a:r>
          </a:p>
          <a:p>
            <a:pPr algn="ctr"/>
            <a:r>
              <a:rPr lang="en-US" sz="1100" dirty="0" smtClean="0">
                <a:solidFill>
                  <a:srgbClr val="002060"/>
                </a:solidFill>
                <a:latin typeface="Perpetua Titling MT" panose="02020502060505020804" pitchFamily="18" charset="0"/>
              </a:rPr>
              <a:t>E-mail:    </a:t>
            </a:r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hartley@usna.edu</a:t>
            </a:r>
            <a:endParaRPr lang="en-US" sz="1200" dirty="0">
              <a:solidFill>
                <a:srgbClr val="002060"/>
              </a:solidFill>
              <a:latin typeface="Perpetua Titling MT" panose="020205020605050208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52244" y="15903447"/>
            <a:ext cx="49235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Airborne acoustic landmine detection experiment and sand surface vibration profile. </a:t>
            </a:r>
            <a:endParaRPr lang="en-US" sz="105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66805" y="11265921"/>
            <a:ext cx="1514475" cy="714375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8155826" y="4664524"/>
            <a:ext cx="25170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2060"/>
                </a:solidFill>
              </a:rPr>
              <a:t>Midshipmen underway in sailing exercises.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741571" y="2077220"/>
            <a:ext cx="299368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srgbClr val="002060"/>
                </a:solidFill>
              </a:rPr>
              <a:t>Midshipman 1/C: Acoustic Soc. Am. Meeting</a:t>
            </a:r>
            <a:r>
              <a:rPr lang="en-US" altLang="en-US" sz="1050" dirty="0">
                <a:solidFill>
                  <a:srgbClr val="002060"/>
                </a:solidFill>
              </a:rPr>
              <a:t>, Baltimore, MD </a:t>
            </a:r>
            <a:r>
              <a:rPr lang="en-US" altLang="en-US" sz="1050" dirty="0" smtClean="0">
                <a:solidFill>
                  <a:srgbClr val="002060"/>
                </a:solidFill>
              </a:rPr>
              <a:t>,“</a:t>
            </a:r>
            <a:r>
              <a:rPr lang="en-US" altLang="en-US" sz="1050" dirty="0" smtClean="0">
                <a:solidFill>
                  <a:srgbClr val="002060"/>
                </a:solidFill>
              </a:rPr>
              <a:t>Hands-on </a:t>
            </a:r>
            <a:r>
              <a:rPr lang="en-US" altLang="en-US" sz="1050" dirty="0" smtClean="0">
                <a:solidFill>
                  <a:srgbClr val="002060"/>
                </a:solidFill>
              </a:rPr>
              <a:t>outreach with </a:t>
            </a:r>
            <a:r>
              <a:rPr lang="en-US" altLang="en-US" sz="1050" dirty="0" smtClean="0">
                <a:solidFill>
                  <a:srgbClr val="002060"/>
                </a:solidFill>
              </a:rPr>
              <a:t>GSA”; </a:t>
            </a:r>
            <a:r>
              <a:rPr lang="en-US" altLang="en-US" sz="1050" dirty="0">
                <a:solidFill>
                  <a:srgbClr val="002060"/>
                </a:solidFill>
              </a:rPr>
              <a:t>April </a:t>
            </a:r>
            <a:r>
              <a:rPr lang="en-US" altLang="en-US" sz="1050" dirty="0" smtClean="0">
                <a:solidFill>
                  <a:srgbClr val="002060"/>
                </a:solidFill>
              </a:rPr>
              <a:t>2010; Coupled Pendulums.</a:t>
            </a:r>
            <a:endParaRPr lang="en-US" altLang="en-US" sz="1050" dirty="0">
              <a:solidFill>
                <a:srgbClr val="00206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6038" y="2750141"/>
            <a:ext cx="328751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srgbClr val="002060"/>
                </a:solidFill>
              </a:rPr>
              <a:t>If you enjoy teaching, doing research with motivated and talented students, like small class sizes (24 maximum), and want your very own acoustics laboratory space; think you would like to mentor and advise future leaders, then maybe the U. S. Naval Academy is the place for you. </a:t>
            </a:r>
            <a:endParaRPr lang="en-US" altLang="en-US" sz="1050" dirty="0">
              <a:solidFill>
                <a:srgbClr val="00206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28296" y="2050054"/>
            <a:ext cx="235994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2060"/>
                </a:solidFill>
              </a:rPr>
              <a:t>Nonlinear Scattering of Sound by </a:t>
            </a:r>
            <a:r>
              <a:rPr lang="en-US" sz="1050" dirty="0" smtClean="0">
                <a:solidFill>
                  <a:srgbClr val="002060"/>
                </a:solidFill>
              </a:rPr>
              <a:t>Sound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in the Presence of Turbulence</a:t>
            </a:r>
            <a:endParaRPr lang="en-US" altLang="en-US" sz="1050" dirty="0">
              <a:solidFill>
                <a:srgbClr val="002060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94898" y="14406093"/>
            <a:ext cx="2292732" cy="1500596"/>
          </a:xfrm>
          <a:prstGeom prst="rect">
            <a:avLst/>
          </a:prstGeom>
        </p:spPr>
      </p:pic>
      <p:sp>
        <p:nvSpPr>
          <p:cNvPr id="61" name="Text Box 3"/>
          <p:cNvSpPr txBox="1">
            <a:spLocks noChangeArrowheads="1" noChangeShapeType="1"/>
          </p:cNvSpPr>
          <p:nvPr/>
        </p:nvSpPr>
        <p:spPr bwMode="auto">
          <a:xfrm>
            <a:off x="7001491" y="12865028"/>
            <a:ext cx="1221125" cy="8422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Student overcomes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>
                <a:solidFill>
                  <a:srgbClr val="002060"/>
                </a:solidFill>
              </a:rPr>
              <a:t>i</a:t>
            </a:r>
            <a:r>
              <a:rPr lang="en-US" altLang="en-US" sz="1050" dirty="0" smtClean="0">
                <a:solidFill>
                  <a:srgbClr val="002060"/>
                </a:solidFill>
              </a:rPr>
              <a:t>njuries from 60 </a:t>
            </a:r>
            <a:r>
              <a:rPr lang="en-US" altLang="en-US" sz="1050" dirty="0" err="1" smtClean="0">
                <a:solidFill>
                  <a:srgbClr val="002060"/>
                </a:solidFill>
              </a:rPr>
              <a:t>ft</a:t>
            </a:r>
            <a:r>
              <a:rPr lang="en-US" altLang="en-US" sz="1050" dirty="0" smtClean="0">
                <a:solidFill>
                  <a:srgbClr val="002060"/>
                </a:solidFill>
              </a:rPr>
              <a:t> rock climbing fall …one year later…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59779" y="7123405"/>
            <a:ext cx="1800225" cy="2409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22762" y="338257"/>
            <a:ext cx="10477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439</Words>
  <Application>Microsoft Office PowerPoint</Application>
  <PresentationFormat>Custom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Perpetua Titling MT</vt:lpstr>
      <vt:lpstr>Office Theme</vt:lpstr>
      <vt:lpstr>PowerPoint Presentation</vt:lpstr>
    </vt:vector>
  </TitlesOfParts>
  <Company>US Naval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Korman, Murray CIV USNA Annapolis</dc:creator>
  <cp:lastModifiedBy>Korman, Murray CIV USNA Annapolis</cp:lastModifiedBy>
  <cp:revision>59</cp:revision>
  <cp:lastPrinted>2019-08-11T19:23:39Z</cp:lastPrinted>
  <dcterms:created xsi:type="dcterms:W3CDTF">2019-08-10T22:55:16Z</dcterms:created>
  <dcterms:modified xsi:type="dcterms:W3CDTF">2019-08-25T22:55:02Z</dcterms:modified>
</cp:coreProperties>
</file>